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257" r:id="rId2"/>
    <p:sldId id="258" r:id="rId3"/>
    <p:sldId id="259" r:id="rId4"/>
    <p:sldId id="282" r:id="rId5"/>
    <p:sldId id="260" r:id="rId6"/>
    <p:sldId id="267" r:id="rId7"/>
    <p:sldId id="283" r:id="rId8"/>
    <p:sldId id="268" r:id="rId9"/>
    <p:sldId id="278" r:id="rId10"/>
    <p:sldId id="274" r:id="rId11"/>
    <p:sldId id="271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5C865-1DB3-4D9C-8ABE-6CEBAD6C8D7F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9B781-B964-4440-85C9-D0440ED5EC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7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7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3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8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1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6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4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3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69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1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8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3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6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5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2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9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0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0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26FA-289A-47A4-9DB2-36250D803CC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6D5-E49B-468D-A565-A6E4E9BB07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0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ln w="38100">
            <a:solidFill>
              <a:schemeClr val="accent4"/>
            </a:solidFill>
          </a:ln>
        </p:spPr>
        <p:txBody>
          <a:bodyPr anchor="ctr">
            <a:normAutofit/>
          </a:bodyPr>
          <a:lstStyle/>
          <a:p>
            <a:r>
              <a:rPr lang="en-AU" dirty="0"/>
              <a:t>Properties of Waves</a:t>
            </a:r>
          </a:p>
        </p:txBody>
      </p:sp>
    </p:spTree>
    <p:extLst>
      <p:ext uri="{BB962C8B-B14F-4D97-AF65-F5344CB8AC3E}">
        <p14:creationId xmlns:p14="http://schemas.microsoft.com/office/powerpoint/2010/main" val="284781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138938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Wave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584775"/>
                <a:ext cx="8824228" cy="528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>
                    <a:solidFill>
                      <a:prstClr val="black"/>
                    </a:solidFill>
                  </a:rPr>
                  <a:t>Displacement-time graphs track the position of one particle as the wave moves through it.</a:t>
                </a:r>
              </a:p>
              <a:p>
                <a:endParaRPr lang="en-AU" sz="2800" dirty="0">
                  <a:solidFill>
                    <a:prstClr val="black"/>
                  </a:solidFill>
                </a:endParaRPr>
              </a:p>
              <a:p>
                <a:r>
                  <a:rPr lang="en-AU" sz="2800" b="1" dirty="0">
                    <a:solidFill>
                      <a:prstClr val="black"/>
                    </a:solidFill>
                  </a:rPr>
                  <a:t>Period</a:t>
                </a:r>
                <a:r>
                  <a:rPr lang="en-AU" sz="2800" dirty="0">
                    <a:solidFill>
                      <a:prstClr val="black"/>
                    </a:solidFill>
                  </a:rPr>
                  <a:t> </a:t>
                </a:r>
                <a:r>
                  <a:rPr lang="en-AU" sz="2800" b="1" dirty="0">
                    <a:solidFill>
                      <a:prstClr val="black"/>
                    </a:solidFill>
                  </a:rPr>
                  <a:t>(T)</a:t>
                </a:r>
                <a:r>
                  <a:rPr lang="en-AU" sz="2800" dirty="0">
                    <a:solidFill>
                      <a:prstClr val="black"/>
                    </a:solidFill>
                  </a:rPr>
                  <a:t> – the amount of time it takes for one complete wavelength to pass a specified point. Measured in seconds.</a:t>
                </a:r>
                <a:endParaRPr lang="en-AU" sz="2800" b="1" dirty="0">
                  <a:solidFill>
                    <a:prstClr val="black"/>
                  </a:solidFill>
                </a:endParaRPr>
              </a:p>
              <a:p>
                <a:endParaRPr lang="en-AU" sz="2800" dirty="0">
                  <a:solidFill>
                    <a:prstClr val="black"/>
                  </a:solidFill>
                </a:endParaRPr>
              </a:p>
              <a:p>
                <a:r>
                  <a:rPr lang="en-AU" sz="2800" dirty="0">
                    <a:solidFill>
                      <a:prstClr val="black"/>
                    </a:solidFill>
                  </a:rPr>
                  <a:t>Frequency is the inverse of </a:t>
                </a:r>
                <a:br>
                  <a:rPr lang="en-AU" sz="2800" dirty="0">
                    <a:solidFill>
                      <a:prstClr val="black"/>
                    </a:solidFill>
                  </a:rPr>
                </a:br>
                <a:r>
                  <a:rPr lang="en-AU" sz="2800" dirty="0">
                    <a:solidFill>
                      <a:prstClr val="black"/>
                    </a:solidFill>
                  </a:rPr>
                  <a:t>period:</a:t>
                </a:r>
              </a:p>
              <a:p>
                <a:r>
                  <a:rPr lang="en-AU" sz="2800" b="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AU" sz="2800" b="0" dirty="0">
                  <a:solidFill>
                    <a:prstClr val="black"/>
                  </a:solidFill>
                </a:endParaRPr>
              </a:p>
              <a:p>
                <a:endParaRPr lang="en-AU" sz="2800" b="0" dirty="0">
                  <a:solidFill>
                    <a:prstClr val="black"/>
                  </a:solidFill>
                </a:endParaRPr>
              </a:p>
              <a:p>
                <a:r>
                  <a:rPr lang="en-AU" sz="28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AU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4775"/>
                <a:ext cx="8824228" cy="5288884"/>
              </a:xfrm>
              <a:prstGeom prst="rect">
                <a:avLst/>
              </a:prstGeom>
              <a:blipFill>
                <a:blip r:embed="rId3"/>
                <a:stretch>
                  <a:fillRect l="-1381" t="-1152" r="-15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261" y="2906487"/>
            <a:ext cx="7339739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138938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Wave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584775"/>
                <a:ext cx="12192001" cy="6212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To determine </a:t>
                </a:r>
                <a:r>
                  <a:rPr lang="en-AU" sz="2800" b="1" dirty="0"/>
                  <a:t>velocity (v)</a:t>
                </a:r>
                <a:r>
                  <a:rPr lang="en-AU" sz="2800" dirty="0"/>
                  <a:t> in m s</a:t>
                </a:r>
                <a:r>
                  <a:rPr lang="en-AU" sz="2800" baseline="30000" dirty="0"/>
                  <a:t>-1</a:t>
                </a:r>
                <a:r>
                  <a:rPr lang="en-AU" sz="2800" dirty="0"/>
                  <a:t>:</a:t>
                </a:r>
              </a:p>
              <a:p>
                <a:r>
                  <a:rPr lang="en-AU" sz="2800" dirty="0">
                    <a:solidFill>
                      <a:prstClr val="black"/>
                    </a:solidFill>
                  </a:rPr>
                  <a:t>Generally,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velocity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2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displacement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2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time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800" dirty="0">
                  <a:solidFill>
                    <a:prstClr val="black"/>
                  </a:solidFill>
                </a:endParaRPr>
              </a:p>
              <a:p>
                <a:endParaRPr lang="en-AU" sz="2800" dirty="0">
                  <a:solidFill>
                    <a:prstClr val="black"/>
                  </a:solidFill>
                </a:endParaRPr>
              </a:p>
              <a:p>
                <a:r>
                  <a:rPr lang="en-AU" sz="2800" dirty="0">
                    <a:solidFill>
                      <a:prstClr val="black"/>
                    </a:solidFill>
                  </a:rPr>
                  <a:t>For waves,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displacement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wavelength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period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800" dirty="0">
                  <a:solidFill>
                    <a:prstClr val="black"/>
                  </a:solidFill>
                </a:endParaRPr>
              </a:p>
              <a:p>
                <a:endParaRPr lang="en-AU" sz="2800" dirty="0">
                  <a:solidFill>
                    <a:prstClr val="black"/>
                  </a:solidFill>
                </a:endParaRPr>
              </a:p>
              <a:p>
                <a:r>
                  <a:rPr lang="en-AU" sz="2800" dirty="0">
                    <a:solidFill>
                      <a:prstClr val="black"/>
                    </a:solidFill>
                  </a:rPr>
                  <a:t>So: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AU" sz="2800" dirty="0">
                  <a:solidFill>
                    <a:prstClr val="black"/>
                  </a:solidFill>
                </a:endParaRPr>
              </a:p>
              <a:p>
                <a:endParaRPr lang="en-AU" sz="28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AU" sz="2800" dirty="0">
                    <a:solidFill>
                      <a:prstClr val="black"/>
                    </a:solidFill>
                  </a:rPr>
                  <a:t>, so: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AU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AU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AU" sz="2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84775"/>
                <a:ext cx="12192001" cy="6212342"/>
              </a:xfrm>
              <a:prstGeom prst="rect">
                <a:avLst/>
              </a:prstGeom>
              <a:blipFill>
                <a:blip r:embed="rId3"/>
                <a:stretch>
                  <a:fillRect l="-1000" t="-9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3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28180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Example #1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810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Use the displacement-distance graph below to determine the amplitude and wavelength of the wave.</a:t>
            </a:r>
            <a:endParaRPr lang="en-AU" sz="2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20" y="1783081"/>
            <a:ext cx="7498960" cy="46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28180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Example #2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81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Use the displacement-time graph below to determine the frequency, period and amplitude of the wave.</a:t>
            </a:r>
            <a:endParaRPr lang="en-AU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33" y="1857611"/>
            <a:ext cx="9957733" cy="397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28180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Example #3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19"/>
          <a:stretch/>
        </p:blipFill>
        <p:spPr>
          <a:xfrm>
            <a:off x="1120654" y="2312546"/>
            <a:ext cx="9950691" cy="4004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3544E-EEF0-5AAE-0F68-C0D05C1F8153}"/>
              </a:ext>
            </a:extLst>
          </p:cNvPr>
          <p:cNvSpPr txBox="1"/>
          <p:nvPr/>
        </p:nvSpPr>
        <p:spPr>
          <a:xfrm>
            <a:off x="0" y="584775"/>
            <a:ext cx="8825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The displacement-time graph below shows the motion of a single part of a rope as a wave passes travelling to the right. Use the graph to find the amplitude, period, and frequency of the wave.</a:t>
            </a:r>
            <a:endParaRPr lang="en-A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279613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What are Waves?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70658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Waves are travelling disturbances that transport energy from one location to another without transporting matter.</a:t>
            </a:r>
          </a:p>
          <a:p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</a:rPr>
              <a:t>Ripples on the surface of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</a:rPr>
              <a:t>Vibration in a guitar string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</a:rPr>
              <a:t>Electromagnetic waves – light, </a:t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radio waves, x-rays,</a:t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microwaves, IR, UV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</a:rPr>
              <a:t>Seismic waves from </a:t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earthquakes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85DD54-B274-D02F-866F-33DD60A7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08" y="55417"/>
            <a:ext cx="4315691" cy="23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0843F5-2F6D-1511-FC45-FA524F4D3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08" y="2741210"/>
            <a:ext cx="4315692" cy="28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236EFF5-D7AF-DC26-9AC8-9131A8635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21871" r="9522" b="11893"/>
          <a:stretch/>
        </p:blipFill>
        <p:spPr bwMode="auto">
          <a:xfrm>
            <a:off x="3602182" y="4181251"/>
            <a:ext cx="4163292" cy="26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Types of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116901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prstClr val="black"/>
                </a:solidFill>
              </a:rPr>
              <a:t>Electromagnetic waves </a:t>
            </a:r>
            <a:r>
              <a:rPr lang="en-AU" sz="2800" dirty="0">
                <a:solidFill>
                  <a:prstClr val="black"/>
                </a:solidFill>
              </a:rPr>
              <a:t>are the only waves that can travel through a </a:t>
            </a:r>
            <a:r>
              <a:rPr lang="en-AU" sz="2800" b="1" dirty="0">
                <a:solidFill>
                  <a:prstClr val="black"/>
                </a:solidFill>
              </a:rPr>
              <a:t>vacuum</a:t>
            </a:r>
            <a:r>
              <a:rPr lang="en-AU" sz="2800" dirty="0">
                <a:solidFill>
                  <a:prstClr val="black"/>
                </a:solidFill>
              </a:rPr>
              <a:t> (empty space).</a:t>
            </a:r>
          </a:p>
          <a:p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All other waves require a </a:t>
            </a:r>
            <a:r>
              <a:rPr lang="en-AU" sz="2800" b="1" dirty="0">
                <a:solidFill>
                  <a:prstClr val="black"/>
                </a:solidFill>
              </a:rPr>
              <a:t>medium</a:t>
            </a:r>
            <a:r>
              <a:rPr lang="en-AU" sz="2800" dirty="0">
                <a:solidFill>
                  <a:prstClr val="black"/>
                </a:solidFill>
              </a:rPr>
              <a:t> (a substance to travel through) and are called </a:t>
            </a:r>
            <a:r>
              <a:rPr lang="en-AU" sz="2800" b="1" dirty="0">
                <a:solidFill>
                  <a:prstClr val="black"/>
                </a:solidFill>
              </a:rPr>
              <a:t>mechanical waves</a:t>
            </a:r>
            <a:r>
              <a:rPr lang="en-AU" sz="2800" dirty="0">
                <a:solidFill>
                  <a:prstClr val="black"/>
                </a:solidFill>
              </a:rPr>
              <a:t>.</a:t>
            </a:r>
          </a:p>
          <a:p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Mechanical waves can travel very large distances, but the individual particles in the medium never move far from their original positions.</a:t>
            </a:r>
          </a:p>
        </p:txBody>
      </p:sp>
      <p:pic>
        <p:nvPicPr>
          <p:cNvPr id="5122" name="Picture 2" descr="animation showing particle motion for a longitudinal pressure wave">
            <a:extLst>
              <a:ext uri="{FF2B5EF4-FFF2-40B4-BE49-F238E27FC236}">
                <a16:creationId xmlns:a16="http://schemas.microsoft.com/office/drawing/2014/main" id="{4A7DEADF-618C-050F-422B-9F4C26DE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34" y="4095750"/>
            <a:ext cx="857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322037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Transverse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584775"/>
            <a:ext cx="1138965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Mechanical waves are classified as </a:t>
            </a:r>
            <a:r>
              <a:rPr lang="en-AU" sz="2800" b="1" dirty="0">
                <a:solidFill>
                  <a:prstClr val="black"/>
                </a:solidFill>
              </a:rPr>
              <a:t>transverse </a:t>
            </a:r>
            <a:r>
              <a:rPr lang="en-AU" sz="2800" dirty="0">
                <a:solidFill>
                  <a:prstClr val="black"/>
                </a:solidFill>
              </a:rPr>
              <a:t>or </a:t>
            </a:r>
            <a:r>
              <a:rPr lang="en-AU" sz="2800" b="1" dirty="0">
                <a:solidFill>
                  <a:prstClr val="black"/>
                </a:solidFill>
              </a:rPr>
              <a:t>longitudinal</a:t>
            </a:r>
            <a:r>
              <a:rPr lang="en-AU" sz="2800" dirty="0">
                <a:solidFill>
                  <a:prstClr val="black"/>
                </a:solidFill>
              </a:rPr>
              <a:t> based on the motion of the particles involved.</a:t>
            </a:r>
          </a:p>
          <a:p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In a transverse wave, particles in the medium </a:t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vibrate </a:t>
            </a:r>
            <a:r>
              <a:rPr lang="en-AU" sz="2800" b="1" dirty="0">
                <a:solidFill>
                  <a:prstClr val="black"/>
                </a:solidFill>
              </a:rPr>
              <a:t>perpendicular</a:t>
            </a:r>
            <a:r>
              <a:rPr lang="en-AU" sz="2800" dirty="0">
                <a:solidFill>
                  <a:prstClr val="black"/>
                </a:solidFill>
              </a:rPr>
              <a:t> to the direction the</a:t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wave is travelling.</a:t>
            </a:r>
          </a:p>
          <a:p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When the particles are displaced upwards </a:t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from their resting position, they reach a </a:t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maximum positive displacement called a </a:t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b="1" dirty="0">
                <a:solidFill>
                  <a:prstClr val="black"/>
                </a:solidFill>
              </a:rPr>
              <a:t>crest</a:t>
            </a:r>
            <a:r>
              <a:rPr lang="en-AU" sz="2800" dirty="0">
                <a:solidFill>
                  <a:prstClr val="black"/>
                </a:solidFill>
              </a:rPr>
              <a:t> or </a:t>
            </a:r>
            <a:r>
              <a:rPr lang="en-AU" sz="2800" b="1" dirty="0">
                <a:solidFill>
                  <a:prstClr val="black"/>
                </a:solidFill>
              </a:rPr>
              <a:t>peak</a:t>
            </a:r>
            <a:r>
              <a:rPr lang="en-AU" sz="2800" dirty="0">
                <a:solidFill>
                  <a:prstClr val="black"/>
                </a:solidFill>
              </a:rPr>
              <a:t>.</a:t>
            </a:r>
          </a:p>
          <a:p>
            <a:endParaRPr lang="en-AU" sz="2800" b="1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Particles pushed below their resting position </a:t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fall to a maximum negative position called a </a:t>
            </a:r>
            <a:r>
              <a:rPr lang="en-AU" sz="2800" b="1" dirty="0">
                <a:solidFill>
                  <a:prstClr val="black"/>
                </a:solidFill>
              </a:rPr>
              <a:t>trough</a:t>
            </a:r>
            <a:r>
              <a:rPr lang="en-AU" sz="2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050" name="Picture 2" descr="animation showing particle motion for a transeverse shear wave">
            <a:extLst>
              <a:ext uri="{FF2B5EF4-FFF2-40B4-BE49-F238E27FC236}">
                <a16:creationId xmlns:a16="http://schemas.microsoft.com/office/drawing/2014/main" id="{ACC78518-E271-9BDE-8619-320D21622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22" y="1408545"/>
            <a:ext cx="4896678" cy="14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47844B1-29B3-7DAD-182F-4ABDDFBBF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0"/>
          <a:stretch/>
        </p:blipFill>
        <p:spPr bwMode="auto">
          <a:xfrm>
            <a:off x="6935102" y="4313360"/>
            <a:ext cx="4056748" cy="17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39C526-7CB2-403E-3D15-DC5E14A19BDB}"/>
              </a:ext>
            </a:extLst>
          </p:cNvPr>
          <p:cNvCxnSpPr/>
          <p:nvPr/>
        </p:nvCxnSpPr>
        <p:spPr>
          <a:xfrm>
            <a:off x="6997343" y="4359743"/>
            <a:ext cx="0" cy="15396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1C7E97-1AC6-2029-0B76-AA1DC839EAF4}"/>
              </a:ext>
            </a:extLst>
          </p:cNvPr>
          <p:cNvSpPr txBox="1"/>
          <p:nvPr/>
        </p:nvSpPr>
        <p:spPr>
          <a:xfrm rot="5400000">
            <a:off x="6071515" y="4973604"/>
            <a:ext cx="154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Displacement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F882F3-9F93-849E-130C-E432A734AA60}"/>
              </a:ext>
            </a:extLst>
          </p:cNvPr>
          <p:cNvCxnSpPr>
            <a:cxnSpLocks/>
          </p:cNvCxnSpPr>
          <p:nvPr/>
        </p:nvCxnSpPr>
        <p:spPr>
          <a:xfrm>
            <a:off x="7328648" y="2075330"/>
            <a:ext cx="0" cy="23054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B25E49-881B-B6B9-D6A2-1B2E39F146A5}"/>
              </a:ext>
            </a:extLst>
          </p:cNvPr>
          <p:cNvSpPr txBox="1"/>
          <p:nvPr/>
        </p:nvSpPr>
        <p:spPr>
          <a:xfrm rot="5400000">
            <a:off x="6402820" y="2036716"/>
            <a:ext cx="154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Particle motion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99BCD3-D0CF-F05D-FCC9-3097BF929233}"/>
              </a:ext>
            </a:extLst>
          </p:cNvPr>
          <p:cNvCxnSpPr/>
          <p:nvPr/>
        </p:nvCxnSpPr>
        <p:spPr>
          <a:xfrm>
            <a:off x="7401339" y="3021496"/>
            <a:ext cx="241189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79FB8C-24C7-F61C-7DDE-E8326269E79E}"/>
              </a:ext>
            </a:extLst>
          </p:cNvPr>
          <p:cNvSpPr txBox="1"/>
          <p:nvPr/>
        </p:nvSpPr>
        <p:spPr>
          <a:xfrm>
            <a:off x="7835348" y="3033357"/>
            <a:ext cx="154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Wave direction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30D5CD-226A-DAED-CB13-E7AAC181514D}"/>
              </a:ext>
            </a:extLst>
          </p:cNvPr>
          <p:cNvCxnSpPr>
            <a:cxnSpLocks/>
          </p:cNvCxnSpPr>
          <p:nvPr/>
        </p:nvCxnSpPr>
        <p:spPr>
          <a:xfrm>
            <a:off x="6997343" y="5169383"/>
            <a:ext cx="41326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5DCA19-3F10-5E38-9E89-2BC0DAC0CD57}"/>
              </a:ext>
            </a:extLst>
          </p:cNvPr>
          <p:cNvSpPr txBox="1"/>
          <p:nvPr/>
        </p:nvSpPr>
        <p:spPr>
          <a:xfrm>
            <a:off x="11129963" y="4907039"/>
            <a:ext cx="10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Distance from 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16460-B1F1-E0F7-3C42-46CA6097C2C4}"/>
              </a:ext>
            </a:extLst>
          </p:cNvPr>
          <p:cNvSpPr txBox="1"/>
          <p:nvPr/>
        </p:nvSpPr>
        <p:spPr>
          <a:xfrm>
            <a:off x="6689565" y="3790140"/>
            <a:ext cx="523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A displacement-distance graph</a:t>
            </a:r>
            <a:r>
              <a:rPr lang="en-AU" sz="1400" i="1" dirty="0">
                <a:solidFill>
                  <a:prstClr val="black"/>
                </a:solidFill>
              </a:rPr>
              <a:t> shows the displacement of all particles along the length of a transverse wave at a particular point in time.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6187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322037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Transverse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584775"/>
            <a:ext cx="11389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Fun fact: waves and ripples in water might look like transverse waves, but they’re actually a little more complicated…</a:t>
            </a:r>
          </a:p>
        </p:txBody>
      </p:sp>
      <p:pic>
        <p:nvPicPr>
          <p:cNvPr id="2054" name="Picture 6" descr="animation showing circular motion for particles associated with a water surface wave">
            <a:extLst>
              <a:ext uri="{FF2B5EF4-FFF2-40B4-BE49-F238E27FC236}">
                <a16:creationId xmlns:a16="http://schemas.microsoft.com/office/drawing/2014/main" id="{D6B67F2E-C3E8-5EFE-D9B3-FA5E8946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94" y="2124001"/>
            <a:ext cx="9559812" cy="41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641320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Longitudinal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11599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</a:rPr>
              <a:t>Mechanical waves are classified as </a:t>
            </a:r>
            <a:r>
              <a:rPr lang="en-AU" sz="2400" b="1" dirty="0">
                <a:solidFill>
                  <a:prstClr val="black"/>
                </a:solidFill>
              </a:rPr>
              <a:t>transverse </a:t>
            </a:r>
            <a:r>
              <a:rPr lang="en-AU" sz="2400" dirty="0">
                <a:solidFill>
                  <a:prstClr val="black"/>
                </a:solidFill>
              </a:rPr>
              <a:t>or </a:t>
            </a:r>
            <a:r>
              <a:rPr lang="en-AU" sz="2400" b="1" dirty="0">
                <a:solidFill>
                  <a:prstClr val="black"/>
                </a:solidFill>
              </a:rPr>
              <a:t>longitudinal</a:t>
            </a:r>
            <a:r>
              <a:rPr lang="en-AU" sz="2400" dirty="0">
                <a:solidFill>
                  <a:prstClr val="black"/>
                </a:solidFill>
              </a:rPr>
              <a:t> based on the motion of the particles involved.</a:t>
            </a:r>
          </a:p>
          <a:p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In a longitudinal wave, particles in the medium vibrate </a:t>
            </a:r>
            <a:r>
              <a:rPr lang="en-AU" sz="2800" b="1" dirty="0">
                <a:solidFill>
                  <a:prstClr val="black"/>
                </a:solidFill>
              </a:rPr>
              <a:t>parallel</a:t>
            </a:r>
            <a:r>
              <a:rPr lang="en-AU" sz="2800" dirty="0">
                <a:solidFill>
                  <a:prstClr val="black"/>
                </a:solidFill>
              </a:rPr>
              <a:t> to the direction the wave is travelling.</a:t>
            </a:r>
          </a:p>
          <a:p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As the wave travels, it creates regions of high pressure (</a:t>
            </a:r>
            <a:r>
              <a:rPr lang="en-AU" sz="2800" b="1" dirty="0">
                <a:solidFill>
                  <a:prstClr val="black"/>
                </a:solidFill>
              </a:rPr>
              <a:t>compression</a:t>
            </a:r>
            <a:r>
              <a:rPr lang="en-AU" sz="2800" dirty="0">
                <a:solidFill>
                  <a:prstClr val="black"/>
                </a:solidFill>
              </a:rPr>
              <a:t>) and low pressure (</a:t>
            </a:r>
            <a:r>
              <a:rPr lang="en-AU" sz="2800" b="1" dirty="0">
                <a:solidFill>
                  <a:prstClr val="black"/>
                </a:solidFill>
              </a:rPr>
              <a:t>rarefaction</a:t>
            </a:r>
            <a:r>
              <a:rPr lang="en-AU" sz="2800" dirty="0">
                <a:solidFill>
                  <a:prstClr val="black"/>
                </a:solidFill>
              </a:rPr>
              <a:t>) in the medium.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197A5-9331-D4CF-8602-464825819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0" y="4071620"/>
            <a:ext cx="8359139" cy="27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641320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Longitudinal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11715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prstClr val="black"/>
                </a:solidFill>
              </a:rPr>
              <a:t>Watch out!</a:t>
            </a:r>
          </a:p>
          <a:p>
            <a:r>
              <a:rPr lang="en-AU" sz="2800" dirty="0">
                <a:solidFill>
                  <a:prstClr val="black"/>
                </a:solidFill>
              </a:rPr>
              <a:t>Longitudinal waves (especially sound waves) are often represented using graphs that look a lot like the displacement-distance graphs used for transverse waves. Don’t be fooled: these graphs are showing changes in </a:t>
            </a:r>
            <a:r>
              <a:rPr lang="en-AU" sz="2800" i="1" dirty="0">
                <a:solidFill>
                  <a:prstClr val="black"/>
                </a:solidFill>
              </a:rPr>
              <a:t>pressure</a:t>
            </a:r>
            <a:r>
              <a:rPr lang="en-AU" sz="2800" dirty="0">
                <a:solidFill>
                  <a:prstClr val="black"/>
                </a:solidFill>
              </a:rPr>
              <a:t>, </a:t>
            </a:r>
            <a:r>
              <a:rPr lang="en-AU" sz="2800" u="sng" dirty="0">
                <a:solidFill>
                  <a:prstClr val="black"/>
                </a:solidFill>
              </a:rPr>
              <a:t>not</a:t>
            </a:r>
            <a:r>
              <a:rPr lang="en-AU" sz="2800" dirty="0">
                <a:solidFill>
                  <a:prstClr val="black"/>
                </a:solidFill>
              </a:rPr>
              <a:t> vertical motion of the particles!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1FF0FF-FC4C-443A-29AF-56F48564F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54" y="2919726"/>
            <a:ext cx="7048692" cy="39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138938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Wave Properties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10998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Key features of waves are: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>
                <a:solidFill>
                  <a:prstClr val="black"/>
                </a:solidFill>
              </a:rPr>
              <a:t>Amplitude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>
                <a:solidFill>
                  <a:prstClr val="black"/>
                </a:solidFill>
              </a:rPr>
              <a:t>Wavelength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>
                <a:solidFill>
                  <a:prstClr val="black"/>
                </a:solidFill>
              </a:rPr>
              <a:t>Frequency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>
                <a:solidFill>
                  <a:prstClr val="black"/>
                </a:solidFill>
              </a:rPr>
              <a:t>Period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>
                <a:solidFill>
                  <a:prstClr val="black"/>
                </a:solidFill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41081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138938" cy="584775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prstClr val="white"/>
                </a:solidFill>
              </a:rPr>
              <a:t>Wave Properties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4775"/>
            <a:ext cx="7454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prstClr val="black"/>
                </a:solidFill>
              </a:rPr>
              <a:t>Amplitude (A)</a:t>
            </a:r>
            <a:r>
              <a:rPr lang="en-AU" sz="2800" dirty="0">
                <a:solidFill>
                  <a:prstClr val="black"/>
                </a:solidFill>
              </a:rPr>
              <a:t> – the maximum displacement of the particles in the medium from their resting positions. Measured in metres.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prstClr val="black"/>
                </a:solidFill>
              </a:rPr>
              <a:t>Wavelength (</a:t>
            </a:r>
            <a:r>
              <a:rPr lang="el-GR" sz="2800" b="1" dirty="0">
                <a:solidFill>
                  <a:prstClr val="black"/>
                </a:solidFill>
              </a:rPr>
              <a:t>λ</a:t>
            </a:r>
            <a:r>
              <a:rPr lang="en-AU" sz="2800" b="1" dirty="0">
                <a:solidFill>
                  <a:prstClr val="black"/>
                </a:solidFill>
              </a:rPr>
              <a:t>)</a:t>
            </a:r>
            <a:r>
              <a:rPr lang="en-AU" sz="2800" dirty="0">
                <a:solidFill>
                  <a:prstClr val="black"/>
                </a:solidFill>
              </a:rPr>
              <a:t> – the distance over which the wave’s shape repeats (e.g. the distance between two peaks or two troughs).</a:t>
            </a:r>
            <a:br>
              <a:rPr lang="en-AU" sz="2800" dirty="0">
                <a:solidFill>
                  <a:prstClr val="black"/>
                </a:solidFill>
              </a:rPr>
            </a:br>
            <a:r>
              <a:rPr lang="en-AU" sz="2800" dirty="0">
                <a:solidFill>
                  <a:prstClr val="black"/>
                </a:solidFill>
              </a:rPr>
              <a:t>Measured in metres.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prstClr val="black"/>
                </a:solidFill>
              </a:rPr>
              <a:t>Frequency (f)</a:t>
            </a:r>
            <a:r>
              <a:rPr lang="en-AU" sz="2800" dirty="0">
                <a:solidFill>
                  <a:prstClr val="black"/>
                </a:solidFill>
              </a:rPr>
              <a:t> – the number of wave cycles per second. Measured in hertz (Hz); 1 Hz = 1 s</a:t>
            </a:r>
            <a:r>
              <a:rPr lang="en-AU" sz="2800" baseline="30000" dirty="0">
                <a:solidFill>
                  <a:prstClr val="black"/>
                </a:solidFill>
              </a:rPr>
              <a:t>-1</a:t>
            </a:r>
            <a:r>
              <a:rPr lang="en-AU" sz="2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6B8FF60-AB29-022F-10FB-33D7430DF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0" b="7712"/>
          <a:stretch/>
        </p:blipFill>
        <p:spPr bwMode="auto">
          <a:xfrm>
            <a:off x="7454374" y="3917722"/>
            <a:ext cx="4608288" cy="28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4131A61-B467-847A-C35A-CA5C7E86E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4728" r="7205" b="10545"/>
          <a:stretch/>
        </p:blipFill>
        <p:spPr bwMode="auto">
          <a:xfrm>
            <a:off x="1903150" y="4548188"/>
            <a:ext cx="36480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3E4E95A9-829C-F83C-6A15-64FC4A744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1600" r="5114" b="21600"/>
          <a:stretch/>
        </p:blipFill>
        <p:spPr bwMode="auto">
          <a:xfrm>
            <a:off x="7296151" y="1089198"/>
            <a:ext cx="4895850" cy="23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8228</TotalTime>
  <Words>676</Words>
  <Application>Microsoft Office PowerPoint</Application>
  <PresentationFormat>Widescreen</PresentationFormat>
  <Paragraphs>91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Properties of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position, velocity and acceleration over time </dc:title>
  <dc:creator>teacher</dc:creator>
  <cp:lastModifiedBy>AXTENS Nathan [Harrisdale Senior High School]</cp:lastModifiedBy>
  <cp:revision>63</cp:revision>
  <dcterms:created xsi:type="dcterms:W3CDTF">2021-07-19T14:08:33Z</dcterms:created>
  <dcterms:modified xsi:type="dcterms:W3CDTF">2022-06-28T05:11:18Z</dcterms:modified>
</cp:coreProperties>
</file>